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75" r:id="rId3"/>
    <p:sldId id="257" r:id="rId4"/>
    <p:sldId id="259" r:id="rId5"/>
    <p:sldId id="276" r:id="rId6"/>
    <p:sldId id="286" r:id="rId7"/>
    <p:sldId id="261" r:id="rId8"/>
    <p:sldId id="258" r:id="rId9"/>
    <p:sldId id="287" r:id="rId10"/>
    <p:sldId id="277" r:id="rId11"/>
    <p:sldId id="278" r:id="rId12"/>
    <p:sldId id="280" r:id="rId13"/>
    <p:sldId id="283" r:id="rId14"/>
    <p:sldId id="281" r:id="rId15"/>
    <p:sldId id="285" r:id="rId16"/>
    <p:sldId id="282" r:id="rId17"/>
    <p:sldId id="284" r:id="rId18"/>
    <p:sldId id="266" r:id="rId19"/>
    <p:sldId id="279" r:id="rId20"/>
    <p:sldId id="260" r:id="rId21"/>
    <p:sldId id="262" r:id="rId22"/>
    <p:sldId id="263" r:id="rId23"/>
    <p:sldId id="264" r:id="rId24"/>
    <p:sldId id="265" r:id="rId25"/>
    <p:sldId id="267" r:id="rId26"/>
    <p:sldId id="268" r:id="rId27"/>
    <p:sldId id="269" r:id="rId28"/>
    <p:sldId id="270" r:id="rId29"/>
    <p:sldId id="274" r:id="rId30"/>
  </p:sldIdLst>
  <p:sldSz cx="9144000" cy="5143500" type="screen16x9"/>
  <p:notesSz cx="6858000" cy="9144000"/>
  <p:embeddedFontLst>
    <p:embeddedFont>
      <p:font typeface="Oswald" pitchFamily="2" charset="77"/>
      <p:regular r:id="rId32"/>
      <p:bold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59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13"/>
    <p:restoredTop sz="78738"/>
  </p:normalViewPr>
  <p:slideViewPr>
    <p:cSldViewPr snapToGrid="0">
      <p:cViewPr>
        <p:scale>
          <a:sx n="128" d="100"/>
          <a:sy n="128" d="100"/>
        </p:scale>
        <p:origin x="-296" y="224"/>
      </p:cViewPr>
      <p:guideLst>
        <p:guide orient="horz" pos="162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nh-thutran/Desktop/Shipments_Daten_SC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just">
              <a:defRPr sz="1400" b="0" i="0" u="none" strike="noStrike" kern="1200" spc="0" baseline="0">
                <a:solidFill>
                  <a:srgbClr val="3B5998"/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 err="1">
                <a:solidFill>
                  <a:schemeClr val="bg2">
                    <a:lumMod val="50000"/>
                  </a:schemeClr>
                </a:solidFill>
              </a:rPr>
              <a:t>Gesamtumsatz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bg2">
                    <a:lumMod val="50000"/>
                  </a:schemeClr>
                </a:solidFill>
              </a:rPr>
              <a:t>nach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</a:rPr>
              <a:t> Domain Lane (in %) </a:t>
            </a:r>
          </a:p>
          <a:p>
            <a:pPr algn="just">
              <a:defRPr sz="1400">
                <a:solidFill>
                  <a:srgbClr val="3B5998"/>
                </a:solidFill>
              </a:defRPr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(Länder ab 1%)</a:t>
            </a:r>
          </a:p>
        </c:rich>
      </c:tx>
      <c:layout>
        <c:manualLayout>
          <c:xMode val="edge"/>
          <c:yMode val="edge"/>
          <c:x val="3.8824616672170041E-2"/>
          <c:y val="3.324904230831549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just">
            <a:defRPr sz="1400" b="0" i="0" u="none" strike="noStrike" kern="1200" spc="0" baseline="0">
              <a:solidFill>
                <a:srgbClr val="3B5998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Tabelle4!$Q$4</c:f>
              <c:strCache>
                <c:ptCount val="1"/>
                <c:pt idx="0">
                  <c:v>Summe von total_revenue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5BB-0147-A852-B1E568CCAF8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5BB-0147-A852-B1E568CCAF8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5BB-0147-A852-B1E568CCAF8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5BB-0147-A852-B1E568CCAF80}"/>
              </c:ext>
            </c:extLst>
          </c:dPt>
          <c:dPt>
            <c:idx val="4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5BB-0147-A852-B1E568CCAF80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45BB-0147-A852-B1E568CCAF80}"/>
              </c:ext>
            </c:extLst>
          </c:dPt>
          <c:dPt>
            <c:idx val="6"/>
            <c:bubble3D val="0"/>
            <c:spPr>
              <a:solidFill>
                <a:srgbClr val="3B599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5BB-0147-A852-B1E568CCAF80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5BB-0147-A852-B1E568CCAF80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5BB-0147-A852-B1E568CCAF80}"/>
              </c:ext>
            </c:extLst>
          </c:dPt>
          <c:dLbls>
            <c:dLbl>
              <c:idx val="5"/>
              <c:layout>
                <c:manualLayout>
                  <c:x val="9.6776282952514853E-3"/>
                  <c:y val="3.1742205525087663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45BB-0147-A852-B1E568CCAF80}"/>
                </c:ext>
              </c:extLst>
            </c:dLbl>
            <c:dLbl>
              <c:idx val="7"/>
              <c:layout>
                <c:manualLayout>
                  <c:x val="-3.8710513181005941E-2"/>
                  <c:y val="7.0538234500194955E-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45BB-0147-A852-B1E568CCAF80}"/>
                </c:ext>
              </c:extLst>
            </c:dLbl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Tabelle4!$P$5:$P$13</c:f>
              <c:strCache>
                <c:ptCount val="9"/>
                <c:pt idx="0">
                  <c:v>RS</c:v>
                </c:pt>
                <c:pt idx="1">
                  <c:v>PL</c:v>
                </c:pt>
                <c:pt idx="2">
                  <c:v>NL</c:v>
                </c:pt>
                <c:pt idx="3">
                  <c:v>IT</c:v>
                </c:pt>
                <c:pt idx="4">
                  <c:v>HU</c:v>
                </c:pt>
                <c:pt idx="5">
                  <c:v>FR</c:v>
                </c:pt>
                <c:pt idx="6">
                  <c:v>DE</c:v>
                </c:pt>
                <c:pt idx="7">
                  <c:v>CZ</c:v>
                </c:pt>
                <c:pt idx="8">
                  <c:v>AT</c:v>
                </c:pt>
              </c:strCache>
            </c:strRef>
          </c:cat>
          <c:val>
            <c:numRef>
              <c:f>Tabelle4!$Q$5:$Q$13</c:f>
              <c:numCache>
                <c:formatCode>_-* #,##0.00\ [$€-407]_-;\-* #,##0.00\ [$€-407]_-;_-* "-"??\ [$€-407]_-;_-@_-</c:formatCode>
                <c:ptCount val="9"/>
                <c:pt idx="0">
                  <c:v>4312736</c:v>
                </c:pt>
                <c:pt idx="1">
                  <c:v>3212528</c:v>
                </c:pt>
                <c:pt idx="2">
                  <c:v>683335</c:v>
                </c:pt>
                <c:pt idx="3">
                  <c:v>3189030</c:v>
                </c:pt>
                <c:pt idx="4">
                  <c:v>786060</c:v>
                </c:pt>
                <c:pt idx="5">
                  <c:v>1354755</c:v>
                </c:pt>
                <c:pt idx="6">
                  <c:v>49524020</c:v>
                </c:pt>
                <c:pt idx="7">
                  <c:v>1267735</c:v>
                </c:pt>
                <c:pt idx="8">
                  <c:v>676950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45BB-0147-A852-B1E568CCAF80}"/>
            </c:ext>
          </c:extLst>
        </c:ser>
        <c:ser>
          <c:idx val="1"/>
          <c:order val="1"/>
          <c:tx>
            <c:strRef>
              <c:f>Tabelle4!$R$4</c:f>
              <c:strCache>
                <c:ptCount val="1"/>
                <c:pt idx="0">
                  <c:v>in 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45BB-0147-A852-B1E568CCAF8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6-45BB-0147-A852-B1E568CCAF8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8-45BB-0147-A852-B1E568CCAF8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A-45BB-0147-A852-B1E568CCAF8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C-45BB-0147-A852-B1E568CCAF80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E-45BB-0147-A852-B1E568CCAF80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0-45BB-0147-A852-B1E568CCAF80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2-45BB-0147-A852-B1E568CCAF80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4-45BB-0147-A852-B1E568CCAF8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Tabelle4!$P$5:$P$13</c:f>
              <c:strCache>
                <c:ptCount val="9"/>
                <c:pt idx="0">
                  <c:v>RS</c:v>
                </c:pt>
                <c:pt idx="1">
                  <c:v>PL</c:v>
                </c:pt>
                <c:pt idx="2">
                  <c:v>NL</c:v>
                </c:pt>
                <c:pt idx="3">
                  <c:v>IT</c:v>
                </c:pt>
                <c:pt idx="4">
                  <c:v>HU</c:v>
                </c:pt>
                <c:pt idx="5">
                  <c:v>FR</c:v>
                </c:pt>
                <c:pt idx="6">
                  <c:v>DE</c:v>
                </c:pt>
                <c:pt idx="7">
                  <c:v>CZ</c:v>
                </c:pt>
                <c:pt idx="8">
                  <c:v>AT</c:v>
                </c:pt>
              </c:strCache>
            </c:strRef>
          </c:cat>
          <c:val>
            <c:numRef>
              <c:f>Tabelle4!$R$5:$R$13</c:f>
              <c:numCache>
                <c:formatCode>0.00%</c:formatCode>
                <c:ptCount val="9"/>
                <c:pt idx="0">
                  <c:v>6.416988905875104E-2</c:v>
                </c:pt>
                <c:pt idx="1">
                  <c:v>4.7799718173830101E-2</c:v>
                </c:pt>
                <c:pt idx="2">
                  <c:v>1.0167450810798907E-2</c:v>
                </c:pt>
                <c:pt idx="3">
                  <c:v>4.7450087671730617E-2</c:v>
                </c:pt>
                <c:pt idx="4">
                  <c:v>1.1695912523632756E-2</c:v>
                </c:pt>
                <c:pt idx="5">
                  <c:v>2.015761642998511E-2</c:v>
                </c:pt>
                <c:pt idx="6">
                  <c:v>0.73687581830730364</c:v>
                </c:pt>
                <c:pt idx="7">
                  <c:v>1.8862831925231627E-2</c:v>
                </c:pt>
                <c:pt idx="8">
                  <c:v>1.0072447374084923E-2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5-45BB-0147-A852-B1E568CCAF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b9d7749dc5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b9d7749dc5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Farbcode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HEX #3b5998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e-DE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Inhalt: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Team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Visuelle Exploration und Datenbereinigung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Kennzahlen und Reporting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Fulfillment-</a:t>
            </a:r>
            <a:r>
              <a:rPr lang="de-DE" dirty="0" err="1"/>
              <a:t>Strategy</a:t>
            </a:r>
            <a:r>
              <a:rPr lang="de-DE" dirty="0"/>
              <a:t> und Business Model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Marge, Kosten und Umsatz</a:t>
            </a:r>
            <a:endParaRPr lang="de-DE" b="1" dirty="0"/>
          </a:p>
          <a:p>
            <a:pPr>
              <a:buFont typeface="+mj-lt"/>
              <a:buAutoNum type="arabicPeriod"/>
            </a:pPr>
            <a:r>
              <a:rPr lang="de-DE" b="1" dirty="0"/>
              <a:t>Deskriptive Statistik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Zeitreihenanalyse Vorgehen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Identifizierte Muster - </a:t>
            </a:r>
            <a:r>
              <a:rPr lang="de-DE" dirty="0" err="1"/>
              <a:t>Saisonalitäten</a:t>
            </a:r>
            <a:r>
              <a:rPr lang="de-DE" dirty="0"/>
              <a:t> und Trends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Korrelation und Regression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57512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431475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41198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029537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76847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066842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462928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308469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9a23ad0d3_1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9a23ad0d3_1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9a23ad0d3_1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9a23ad0d3_1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592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45897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b9a23ad0d3_1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b9a23ad0d3_1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9a23ad0d3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b9a23ad0d3_1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b59bed06e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b59bed06e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b9d7749dc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b9d7749dc5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b9a23ad0d3_1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b9a23ad0d3_1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b59bed06e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b59bed06e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b9d7749dc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b9d7749dc5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b9d7749dc5_4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b9d7749dc5_4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b9d7749dc5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b9d7749dc5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b9a23ad0d3_1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b9a23ad0d3_1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vllt ein paar Grafiken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9d7749dc5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b9d7749dc5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+mj-lt"/>
              <a:buAutoNum type="arabicPeriod"/>
            </a:pPr>
            <a:r>
              <a:rPr lang="de-DE" sz="800" b="1" dirty="0"/>
              <a:t>Team</a:t>
            </a:r>
          </a:p>
          <a:p>
            <a:pPr>
              <a:buFont typeface="+mj-lt"/>
              <a:buAutoNum type="arabicPeriod"/>
            </a:pPr>
            <a:r>
              <a:rPr lang="de-DE" sz="800" b="1" dirty="0"/>
              <a:t>Visuelle Exploration und Datenbereinigung</a:t>
            </a:r>
          </a:p>
          <a:p>
            <a:pPr>
              <a:buFont typeface="+mj-lt"/>
              <a:buAutoNum type="arabicPeriod"/>
            </a:pPr>
            <a:r>
              <a:rPr lang="de-DE" sz="800" b="1" dirty="0"/>
              <a:t>Kennzahlen und Reporting</a:t>
            </a:r>
          </a:p>
          <a:p>
            <a:pPr lvl="1">
              <a:buFont typeface="+mj-lt"/>
              <a:buAutoNum type="arabicPeriod"/>
            </a:pPr>
            <a:r>
              <a:rPr lang="de-DE" sz="800" dirty="0"/>
              <a:t>Fulfillment-</a:t>
            </a:r>
            <a:r>
              <a:rPr lang="de-DE" sz="800" dirty="0" err="1"/>
              <a:t>Strategy</a:t>
            </a:r>
            <a:r>
              <a:rPr lang="de-DE" sz="800" dirty="0"/>
              <a:t> und Business Model</a:t>
            </a:r>
          </a:p>
          <a:p>
            <a:pPr lvl="1">
              <a:buFont typeface="+mj-lt"/>
              <a:buAutoNum type="arabicPeriod"/>
            </a:pPr>
            <a:r>
              <a:rPr lang="de-DE" sz="800" dirty="0"/>
              <a:t>Marge, Kosten und Umsatz</a:t>
            </a:r>
            <a:endParaRPr lang="de-DE" sz="800" b="1" dirty="0"/>
          </a:p>
          <a:p>
            <a:pPr>
              <a:buFont typeface="+mj-lt"/>
              <a:buAutoNum type="arabicPeriod"/>
            </a:pPr>
            <a:r>
              <a:rPr lang="de-DE" sz="800" b="1" dirty="0"/>
              <a:t>Deskriptive Statistik</a:t>
            </a:r>
          </a:p>
          <a:p>
            <a:pPr lvl="1">
              <a:buFont typeface="+mj-lt"/>
              <a:buAutoNum type="arabicPeriod"/>
            </a:pPr>
            <a:r>
              <a:rPr lang="de-DE" sz="800" dirty="0"/>
              <a:t>Zeitreihenanalyse Vorgehen</a:t>
            </a:r>
          </a:p>
          <a:p>
            <a:pPr lvl="1">
              <a:buFont typeface="+mj-lt"/>
              <a:buAutoNum type="arabicPeriod"/>
            </a:pPr>
            <a:r>
              <a:rPr lang="de-DE" sz="800" dirty="0"/>
              <a:t>Identifizierte Muster - </a:t>
            </a:r>
            <a:r>
              <a:rPr lang="de-DE" sz="800" dirty="0" err="1"/>
              <a:t>Saisonalitäten</a:t>
            </a:r>
            <a:r>
              <a:rPr lang="de-DE" sz="800" dirty="0"/>
              <a:t> und Trends</a:t>
            </a:r>
          </a:p>
          <a:p>
            <a:pPr>
              <a:buFont typeface="+mj-lt"/>
              <a:buAutoNum type="arabicPeriod"/>
            </a:pPr>
            <a:r>
              <a:rPr lang="de-DE" sz="800" b="1" dirty="0"/>
              <a:t>Korrelation und Regression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9a23ad0d3_1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9a23ad0d3_1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Wir fokussieren uns 4 bestimmte Probleme in SCA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e" sz="1200" dirty="0"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Wir zeigen die umsatzstärksten Länder (&gt;1%) auf.</a:t>
            </a:r>
          </a:p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e" sz="1200" dirty="0"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Wir unterstellen, dass </a:t>
            </a:r>
            <a:r>
              <a:rPr lang="de" sz="1200" b="1" dirty="0"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Deutschland</a:t>
            </a:r>
            <a:r>
              <a:rPr lang="de" sz="1200" dirty="0"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 und </a:t>
            </a:r>
            <a:r>
              <a:rPr lang="de" sz="1200" b="1" dirty="0"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National</a:t>
            </a:r>
            <a:r>
              <a:rPr lang="de" sz="1200" dirty="0"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 Aufträge am meisten Umsatz generiert.</a:t>
            </a:r>
          </a:p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e" sz="1200" dirty="0"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Jedoch sieht man in der nächsten F</a:t>
            </a:r>
            <a:r>
              <a:rPr lang="de-DE" sz="1200" dirty="0"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o</a:t>
            </a:r>
            <a:r>
              <a:rPr lang="de" sz="1200" dirty="0" err="1"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lie</a:t>
            </a:r>
            <a:r>
              <a:rPr lang="de" sz="1200" dirty="0"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, dass die Marge eher auf International Aufträge liegt.</a:t>
            </a:r>
          </a:p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e-DE" sz="1200" dirty="0">
              <a:highlight>
                <a:srgbClr val="FFFFFF"/>
              </a:highlight>
            </a:endParaRPr>
          </a:p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e-DE" sz="1200" dirty="0">
              <a:highlight>
                <a:srgbClr val="FFFFFF"/>
              </a:highlight>
            </a:endParaRPr>
          </a:p>
          <a:p>
            <a:endParaRPr lang="de-DE" sz="1200" dirty="0"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8945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>
                <a:solidFill>
                  <a:srgbClr val="67788A"/>
                </a:solidFill>
                <a:highlight>
                  <a:srgbClr val="FFFFFF"/>
                </a:highlight>
              </a:rPr>
              <a:t>Weit mehr Einzelaufträge und Kontraktaufträge insgesamt auf Nationaler Ebene und im Export. (linke Abbildung)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>
                <a:solidFill>
                  <a:srgbClr val="67788A"/>
                </a:solidFill>
                <a:highlight>
                  <a:srgbClr val="FFFFFF"/>
                </a:highlight>
              </a:rPr>
              <a:t>Jedoch liegt die Marge eher in Export und International Bereich. (rechte Abbildung)</a:t>
            </a:r>
            <a:endParaRPr sz="11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08139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9a23ad0d3_1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b9a23ad0d3_1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>
                <a:effectLst/>
                <a:highlight>
                  <a:srgbClr val="FFFFFF"/>
                </a:highlight>
              </a:rPr>
              <a:t>Wir betrachten Umsatz, Kosten und Marge für </a:t>
            </a:r>
            <a:r>
              <a:rPr lang="de-DE" sz="1100" b="1" dirty="0">
                <a:effectLst/>
                <a:highlight>
                  <a:srgbClr val="FFFFFF"/>
                </a:highlight>
              </a:rPr>
              <a:t>ganz Europa</a:t>
            </a:r>
            <a:r>
              <a:rPr lang="de-DE" sz="1100" dirty="0">
                <a:effectLst/>
                <a:highlight>
                  <a:srgbClr val="FFFFFF"/>
                </a:highlight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>
                <a:effectLst/>
                <a:highlight>
                  <a:srgbClr val="FFFFFF"/>
                </a:highlight>
              </a:rPr>
              <a:t>Um bessere Resultate zu liefern fokussieren uns ab nächster Folie nur auf Nationaler Ebene: </a:t>
            </a:r>
            <a:r>
              <a:rPr lang="de-DE" sz="1100" b="1" dirty="0">
                <a:effectLst/>
                <a:highlight>
                  <a:srgbClr val="FFFFFF"/>
                </a:highlight>
              </a:rPr>
              <a:t>Deutschland</a:t>
            </a:r>
            <a:r>
              <a:rPr lang="de-DE" sz="1100" dirty="0">
                <a:effectLst/>
                <a:highlight>
                  <a:srgbClr val="FFFFFF"/>
                </a:highlight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sz="1100" dirty="0">
              <a:effectLst/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sz="1100" dirty="0">
              <a:effectLst/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sz="1100" dirty="0">
              <a:effectLst/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b="1" dirty="0">
                <a:solidFill>
                  <a:schemeClr val="bg2"/>
                </a:solidFill>
                <a:effectLst/>
                <a:highlight>
                  <a:srgbClr val="FFFFFF"/>
                </a:highlight>
              </a:rPr>
              <a:t>Rechnung: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>
                <a:solidFill>
                  <a:schemeClr val="bg2"/>
                </a:solidFill>
                <a:effectLst/>
                <a:highlight>
                  <a:srgbClr val="FFFFFF"/>
                </a:highlight>
              </a:rPr>
              <a:t>319.903 Gesamtumsatz in </a:t>
            </a:r>
            <a:r>
              <a:rPr lang="de-DE" sz="1800" b="0" i="0" u="none" strike="noStrike" cap="none" dirty="0">
                <a:solidFill>
                  <a:schemeClr val="bg2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2018-01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>
                <a:solidFill>
                  <a:schemeClr val="bg2"/>
                </a:solidFill>
                <a:effectLst/>
              </a:rPr>
              <a:t>3.954.006 </a:t>
            </a:r>
            <a:r>
              <a:rPr lang="de-DE" sz="1800" dirty="0">
                <a:solidFill>
                  <a:schemeClr val="bg2"/>
                </a:solidFill>
                <a:effectLst/>
                <a:highlight>
                  <a:srgbClr val="FFFFFF"/>
                </a:highlight>
              </a:rPr>
              <a:t>Gesamtumsatz in </a:t>
            </a:r>
            <a:r>
              <a:rPr lang="de-DE" sz="3200" b="0" i="0" u="none" strike="noStrike" cap="none" dirty="0">
                <a:solidFill>
                  <a:schemeClr val="bg2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2020-12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b="0" i="0" u="none" strike="noStrike" cap="none" dirty="0">
                <a:solidFill>
                  <a:schemeClr val="bg2"/>
                </a:solidFill>
                <a:effectLst/>
                <a:highlight>
                  <a:srgbClr val="FFFFFF"/>
                </a:highlight>
                <a:latin typeface="Arial"/>
                <a:cs typeface="Arial"/>
                <a:sym typeface="Arial"/>
              </a:rPr>
              <a:t>Prozent = (</a:t>
            </a:r>
            <a:r>
              <a:rPr lang="de-DE" sz="3200" dirty="0">
                <a:solidFill>
                  <a:schemeClr val="bg2"/>
                </a:solidFill>
                <a:effectLst/>
                <a:highlight>
                  <a:srgbClr val="FFFFFF"/>
                </a:highlight>
              </a:rPr>
              <a:t>3.954.006 / 319.903) = </a:t>
            </a:r>
            <a:r>
              <a:rPr lang="de-DE" sz="3200" b="0" i="0" u="none" strike="noStrike" cap="none" dirty="0">
                <a:solidFill>
                  <a:schemeClr val="bg2"/>
                </a:solidFill>
                <a:effectLst/>
                <a:highlight>
                  <a:srgbClr val="FFFFFF"/>
                </a:highlight>
                <a:latin typeface="Arial"/>
                <a:cs typeface="Arial"/>
                <a:sym typeface="Arial"/>
              </a:rPr>
              <a:t>12,36%</a:t>
            </a:r>
            <a:br>
              <a:rPr lang="de-DE" sz="1800" dirty="0"/>
            </a:br>
            <a:br>
              <a:rPr lang="de-DE" sz="1800" dirty="0">
                <a:highlight>
                  <a:srgbClr val="FFFFFF"/>
                </a:highlight>
              </a:rPr>
            </a:br>
            <a:endParaRPr sz="1800" dirty="0">
              <a:solidFill>
                <a:srgbClr val="455F7C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de-DE" dirty="0"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41714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facebook.com/projects" TargetMode="External"/><Relationship Id="rId7" Type="http://schemas.openxmlformats.org/officeDocument/2006/relationships/hyperlink" Target="https://www.cbinsights.com/research/report/future-open-source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statista.com/statistics/270805/projected-revenue-of-open-source-software-since-2008/" TargetMode="External"/><Relationship Id="rId5" Type="http://schemas.openxmlformats.org/officeDocument/2006/relationships/hyperlink" Target="https://engineering.fb.com/2020/01/13/open-source/open-source-2019/" TargetMode="External"/><Relationship Id="rId4" Type="http://schemas.openxmlformats.org/officeDocument/2006/relationships/hyperlink" Target="https://en.wikipedia.org/wiki/PyTorch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0" y="-75"/>
            <a:ext cx="4572000" cy="51435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263400" y="747200"/>
            <a:ext cx="4045200" cy="2347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-DE" sz="2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Supply Chain Analytics</a:t>
            </a:r>
            <a:endParaRPr sz="2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Study </a:t>
            </a:r>
            <a:r>
              <a:rPr lang="de" dirty="0" err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Presentation</a:t>
            </a: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WS2021</a:t>
            </a: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/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Anh-Thu Tran | Wilke Klausing  |  Toke  | Thi Minh Trang Dinh</a:t>
            </a: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1593" y="747200"/>
            <a:ext cx="1630225" cy="16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 descr="LKW Silhouette">
            <a:extLst>
              <a:ext uri="{FF2B5EF4-FFF2-40B4-BE49-F238E27FC236}">
                <a16:creationId xmlns:a16="http://schemas.microsoft.com/office/drawing/2014/main" id="{64F208AC-D186-B245-9191-F952E04A4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26329" y="2377425"/>
            <a:ext cx="1430163" cy="14301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10246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600" dirty="0">
                <a:latin typeface="Oswald"/>
                <a:ea typeface="Oswald"/>
                <a:cs typeface="Oswald"/>
                <a:sym typeface="Oswald"/>
              </a:rPr>
              <a:t>Kennzahlen und Reporting</a:t>
            </a:r>
            <a:br>
              <a:rPr lang="de-DE" sz="2600" dirty="0">
                <a:latin typeface="Oswald"/>
                <a:ea typeface="Oswald"/>
                <a:cs typeface="Oswald"/>
                <a:sym typeface="Oswald"/>
              </a:rPr>
            </a:br>
            <a:r>
              <a:rPr lang="de-DE" sz="2400" dirty="0">
                <a:latin typeface="Oswald"/>
                <a:ea typeface="Oswald"/>
                <a:cs typeface="Oswald"/>
                <a:sym typeface="Oswald"/>
              </a:rPr>
              <a:t>Marge, Umsatz und Kosten in Deutschland</a:t>
            </a:r>
            <a:endParaRPr sz="24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75007B7-B684-BE4E-8E83-D66216FE0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50" y="1441174"/>
            <a:ext cx="5590238" cy="344852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830DE71-AFA1-A84A-B795-4026051F21AF}"/>
              </a:ext>
            </a:extLst>
          </p:cNvPr>
          <p:cNvSpPr txBox="1"/>
          <p:nvPr/>
        </p:nvSpPr>
        <p:spPr>
          <a:xfrm>
            <a:off x="6033052" y="1676263"/>
            <a:ext cx="30314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2"/>
                </a:solidFill>
              </a:rPr>
              <a:t>Informationen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/>
                </a:solidFill>
              </a:rPr>
              <a:t>Margen Einbruch in 2020-09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/>
                </a:solidFill>
              </a:rPr>
              <a:t>Margen Höchststand in 2020-04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/>
                </a:solidFill>
              </a:rPr>
              <a:t>Insgesamt steigende Umsätze bis 2020-4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/>
                </a:solidFill>
              </a:rPr>
              <a:t>Marge stagniert seit 2020-05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/>
              </a:solidFill>
            </a:endParaRPr>
          </a:p>
          <a:p>
            <a:pPr lvl="2"/>
            <a:r>
              <a:rPr lang="de-DE" dirty="0">
                <a:solidFill>
                  <a:schemeClr val="bg2"/>
                </a:solidFill>
                <a:sym typeface="Wingdings" pitchFamily="2" charset="2"/>
              </a:rPr>
              <a:t> Möglicher Grund, dass die Marge sich nicht weiterentwickelt könnte Corona bedingt sein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C23EBB8-CE66-CF45-8A42-E4F79C9D74EA}"/>
              </a:ext>
            </a:extLst>
          </p:cNvPr>
          <p:cNvSpPr/>
          <p:nvPr/>
        </p:nvSpPr>
        <p:spPr>
          <a:xfrm>
            <a:off x="5413937" y="4612699"/>
            <a:ext cx="383791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9700">
              <a:buSzPts val="1400"/>
              <a:defRPr/>
            </a:pPr>
            <a:r>
              <a:rPr lang="de-DE" sz="1000" dirty="0">
                <a:highlight>
                  <a:srgbClr val="FFFF00"/>
                </a:highlight>
              </a:rPr>
              <a:t>#TODO: </a:t>
            </a:r>
          </a:p>
          <a:p>
            <a:pPr marL="311150" indent="-171450">
              <a:buSzPts val="1400"/>
              <a:buFontTx/>
              <a:buChar char="-"/>
              <a:defRPr/>
            </a:pPr>
            <a:r>
              <a:rPr lang="de-DE" sz="1000" dirty="0">
                <a:highlight>
                  <a:srgbClr val="FFFF00"/>
                </a:highlight>
              </a:rPr>
              <a:t>Liegt der Höchststand wirklich bei 2020-04? Checks</a:t>
            </a:r>
          </a:p>
          <a:p>
            <a:pPr marL="311150" indent="-171450">
              <a:buSzPts val="1400"/>
              <a:buFontTx/>
              <a:buChar char="-"/>
              <a:defRPr/>
            </a:pPr>
            <a:r>
              <a:rPr lang="de-DE" sz="1000" dirty="0">
                <a:highlight>
                  <a:srgbClr val="FFFF00"/>
                </a:highlight>
              </a:rPr>
              <a:t>Auch </a:t>
            </a:r>
            <a:r>
              <a:rPr lang="de-DE" sz="1000" dirty="0" err="1">
                <a:highlight>
                  <a:srgbClr val="FFFF00"/>
                </a:highlight>
              </a:rPr>
              <a:t>checks</a:t>
            </a:r>
            <a:r>
              <a:rPr lang="de-DE" sz="1000" dirty="0">
                <a:highlight>
                  <a:srgbClr val="FFFF00"/>
                </a:highlight>
              </a:rPr>
              <a:t> bei Umsatz Einbruch, welches Datum genau?</a:t>
            </a:r>
          </a:p>
        </p:txBody>
      </p:sp>
    </p:spTree>
    <p:extLst>
      <p:ext uri="{BB962C8B-B14F-4D97-AF65-F5344CB8AC3E}">
        <p14:creationId xmlns:p14="http://schemas.microsoft.com/office/powerpoint/2010/main" val="1427196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Kennzahlen und Reporting: Deutschland 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1A401DE-E2F0-3245-B647-08613B242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50" y="1093250"/>
            <a:ext cx="6110688" cy="3773350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297C1C46-CCEC-884E-8780-3008EA116FD8}"/>
              </a:ext>
            </a:extLst>
          </p:cNvPr>
          <p:cNvSpPr/>
          <p:nvPr/>
        </p:nvSpPr>
        <p:spPr>
          <a:xfrm>
            <a:off x="5023029" y="4866600"/>
            <a:ext cx="42098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9700">
              <a:buSzPts val="1400"/>
              <a:defRPr/>
            </a:pPr>
            <a:r>
              <a:rPr lang="de-DE" sz="1000" dirty="0">
                <a:highlight>
                  <a:srgbClr val="FFFF00"/>
                </a:highlight>
              </a:rPr>
              <a:t>#TODO: Alle Länder raus, da wir nur Deutschland betrachten wollen.</a:t>
            </a:r>
          </a:p>
        </p:txBody>
      </p:sp>
    </p:spTree>
    <p:extLst>
      <p:ext uri="{BB962C8B-B14F-4D97-AF65-F5344CB8AC3E}">
        <p14:creationId xmlns:p14="http://schemas.microsoft.com/office/powerpoint/2010/main" val="1655363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>
                <a:latin typeface="Oswald"/>
                <a:ea typeface="Oswald"/>
                <a:cs typeface="Oswald"/>
                <a:sym typeface="Oswald"/>
              </a:rPr>
              <a:t>Instafreight</a:t>
            </a: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: Vorgegebene Prognose in Margin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 err="1"/>
              <a:t>Instafreight</a:t>
            </a:r>
            <a:r>
              <a:rPr lang="de-DE" dirty="0"/>
              <a:t> Forecast hier nur abbilden von 2018-2020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HEX Farben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7384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1. Zeitreihenanalyse: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/>
              <a:t>Hier kommen Grafiken hin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HEX Farben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7576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2. Zeitreihenanalyse: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/>
              <a:t>Hier kommen Grafiken hin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HEX Farben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0857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1. Dashboard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>
                <a:solidFill>
                  <a:srgbClr val="FFFFFF"/>
                </a:solidFill>
                <a:latin typeface="Oswald"/>
                <a:sym typeface="Oswald"/>
              </a:rPr>
              <a:t>AUFGABE </a:t>
            </a:r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C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/>
              <a:t>Hier kommen Grafiken hin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HEX Farben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1633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2. Dashboard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>
                <a:solidFill>
                  <a:srgbClr val="FFFFFF"/>
                </a:solidFill>
                <a:latin typeface="Oswald"/>
                <a:sym typeface="Oswald"/>
              </a:rPr>
              <a:t>AUFGABE </a:t>
            </a:r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C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/>
              <a:t>Hier kommen Grafiken hin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HEX Farben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1081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Erkenntnisse und Vorschläge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>
                <a:solidFill>
                  <a:srgbClr val="FFFFFF"/>
                </a:solidFill>
                <a:latin typeface="Oswald"/>
                <a:sym typeface="Oswald"/>
              </a:rPr>
              <a:t>AUFGABE </a:t>
            </a:r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C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4077588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 txBox="1">
            <a:spLocks noGrp="1"/>
          </p:cNvSpPr>
          <p:nvPr>
            <p:ph type="title"/>
          </p:nvPr>
        </p:nvSpPr>
        <p:spPr>
          <a:xfrm>
            <a:off x="311700" y="625900"/>
            <a:ext cx="8520600" cy="31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Danke für Eure Aufmerksamkeit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1" name="Google Shape;281;p23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2" name="Google Shape;282;p23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3" name="Google Shape;283;p23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4" name="Google Shape;284;p23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5" name="Google Shape;285;p23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6" name="Google Shape;286;p23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 txBox="1">
            <a:spLocks noGrp="1"/>
          </p:cNvSpPr>
          <p:nvPr>
            <p:ph type="title"/>
          </p:nvPr>
        </p:nvSpPr>
        <p:spPr>
          <a:xfrm>
            <a:off x="311700" y="625900"/>
            <a:ext cx="8520600" cy="31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Back </a:t>
            </a:r>
            <a:r>
              <a:rPr lang="de" dirty="0" err="1">
                <a:latin typeface="Oswald"/>
                <a:ea typeface="Oswald"/>
                <a:cs typeface="Oswald"/>
                <a:sym typeface="Oswald"/>
              </a:rPr>
              <a:t>Up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1" name="Google Shape;281;p23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2" name="Google Shape;282;p23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3" name="Google Shape;283;p23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4" name="Google Shape;284;p23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5" name="Google Shape;285;p23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6" name="Google Shape;286;p23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588639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Team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08B0E14-3CAA-874F-8601-B259494722ED}"/>
              </a:ext>
            </a:extLst>
          </p:cNvPr>
          <p:cNvSpPr txBox="1"/>
          <p:nvPr/>
        </p:nvSpPr>
        <p:spPr>
          <a:xfrm>
            <a:off x="432233" y="3310983"/>
            <a:ext cx="1964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Anh-Thu Tran</a:t>
            </a:r>
          </a:p>
          <a:p>
            <a:r>
              <a:rPr lang="de-DE" sz="1200" dirty="0"/>
              <a:t>TU Berlin</a:t>
            </a:r>
          </a:p>
          <a:p>
            <a:r>
              <a:rPr lang="de-DE" sz="1200" dirty="0"/>
              <a:t>Wirtschaftsinformatik </a:t>
            </a:r>
            <a:r>
              <a:rPr lang="de-DE" sz="1200" dirty="0" err="1"/>
              <a:t>MSc</a:t>
            </a:r>
            <a:endParaRPr lang="de-DE" sz="1200" dirty="0"/>
          </a:p>
          <a:p>
            <a:endParaRPr lang="de-DE" sz="1400" dirty="0"/>
          </a:p>
          <a:p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B0858827-0AB5-A946-B221-676B8A9D7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33" y="1376948"/>
            <a:ext cx="1964505" cy="1859732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6CC2938F-F4F5-A543-93C2-071DC086935A}"/>
              </a:ext>
            </a:extLst>
          </p:cNvPr>
          <p:cNvSpPr/>
          <p:nvPr/>
        </p:nvSpPr>
        <p:spPr>
          <a:xfrm>
            <a:off x="2607395" y="1387443"/>
            <a:ext cx="1964505" cy="1838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2202CAE6-A801-704D-AC4B-71FB88E80D5E}"/>
              </a:ext>
            </a:extLst>
          </p:cNvPr>
          <p:cNvSpPr/>
          <p:nvPr/>
        </p:nvSpPr>
        <p:spPr>
          <a:xfrm>
            <a:off x="4833736" y="1376948"/>
            <a:ext cx="1964505" cy="1838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5D7B38A-A3D1-5149-B970-EE8F1E6CFD9E}"/>
              </a:ext>
            </a:extLst>
          </p:cNvPr>
          <p:cNvSpPr txBox="1"/>
          <p:nvPr/>
        </p:nvSpPr>
        <p:spPr>
          <a:xfrm>
            <a:off x="2607394" y="3310983"/>
            <a:ext cx="1964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Wilke </a:t>
            </a:r>
            <a:r>
              <a:rPr lang="de-DE" b="1" dirty="0" err="1"/>
              <a:t>Klausing</a:t>
            </a:r>
            <a:endParaRPr lang="de-DE" b="1" dirty="0"/>
          </a:p>
          <a:p>
            <a:r>
              <a:rPr lang="de-DE" sz="1200" dirty="0"/>
              <a:t>TU Berlin</a:t>
            </a:r>
          </a:p>
          <a:p>
            <a:r>
              <a:rPr lang="de-DE" sz="1200" dirty="0"/>
              <a:t>Wirtschaftsinformatik </a:t>
            </a:r>
            <a:r>
              <a:rPr lang="de-DE" sz="1200" dirty="0" err="1"/>
              <a:t>MSc</a:t>
            </a:r>
            <a:endParaRPr lang="de-DE" sz="1200" dirty="0"/>
          </a:p>
          <a:p>
            <a:endParaRPr lang="de-DE" sz="1400" dirty="0"/>
          </a:p>
          <a:p>
            <a:endParaRPr lang="de-DE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166688BF-02EC-2446-B702-211517AEC76D}"/>
              </a:ext>
            </a:extLst>
          </p:cNvPr>
          <p:cNvSpPr txBox="1"/>
          <p:nvPr/>
        </p:nvSpPr>
        <p:spPr>
          <a:xfrm>
            <a:off x="7008896" y="3310983"/>
            <a:ext cx="20156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Thi Minh Trang Dinh</a:t>
            </a:r>
          </a:p>
          <a:p>
            <a:r>
              <a:rPr lang="de-DE" sz="1200" dirty="0">
                <a:latin typeface="+mn-lt"/>
              </a:rPr>
              <a:t>TU Berlin</a:t>
            </a:r>
          </a:p>
          <a:p>
            <a:r>
              <a:rPr lang="de-DE" sz="1200" dirty="0">
                <a:latin typeface="+mn-lt"/>
              </a:rPr>
              <a:t>Wirtschaftsingenieurwesen</a:t>
            </a:r>
          </a:p>
          <a:p>
            <a:r>
              <a:rPr lang="de-DE" sz="1200" dirty="0" err="1">
                <a:latin typeface="+mn-lt"/>
              </a:rPr>
              <a:t>MSc</a:t>
            </a:r>
            <a:endParaRPr lang="de-DE" sz="1200" dirty="0">
              <a:latin typeface="+mn-lt"/>
            </a:endParaRPr>
          </a:p>
          <a:p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DF7A789-7B43-294B-8BCD-7492E31D9B14}"/>
              </a:ext>
            </a:extLst>
          </p:cNvPr>
          <p:cNvSpPr txBox="1"/>
          <p:nvPr/>
        </p:nvSpPr>
        <p:spPr>
          <a:xfrm>
            <a:off x="4833735" y="3316287"/>
            <a:ext cx="1964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Toke</a:t>
            </a:r>
            <a:endParaRPr lang="de-DE" b="1" dirty="0"/>
          </a:p>
          <a:p>
            <a:r>
              <a:rPr lang="de-DE" sz="1200" dirty="0"/>
              <a:t>TU Berlin</a:t>
            </a:r>
          </a:p>
          <a:p>
            <a:r>
              <a:rPr lang="de-DE" sz="1200" dirty="0"/>
              <a:t>…</a:t>
            </a:r>
          </a:p>
          <a:p>
            <a:endParaRPr lang="de-DE" sz="1400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70AF6C-3D18-4643-85A0-A8284B26B7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93" t="16091" r="13243" b="1162"/>
          <a:stretch/>
        </p:blipFill>
        <p:spPr>
          <a:xfrm>
            <a:off x="2607394" y="1376948"/>
            <a:ext cx="1970644" cy="1859732"/>
          </a:xfrm>
          <a:prstGeom prst="rect">
            <a:avLst/>
          </a:prstGeom>
        </p:spPr>
      </p:pic>
      <p:pic>
        <p:nvPicPr>
          <p:cNvPr id="7" name="Grafik 6" descr="Ein Bild, das Gras, draußen, Person, stehend enthält.&#10;&#10;Automatisch generierte Beschreibung">
            <a:extLst>
              <a:ext uri="{FF2B5EF4-FFF2-40B4-BE49-F238E27FC236}">
                <a16:creationId xmlns:a16="http://schemas.microsoft.com/office/drawing/2014/main" id="{7D088BE6-284F-4C2E-BAA9-587AB19EF0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784" t="37968" r="2362" b="26283"/>
          <a:stretch/>
        </p:blipFill>
        <p:spPr>
          <a:xfrm>
            <a:off x="7053939" y="1397941"/>
            <a:ext cx="1970644" cy="183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75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Concept Model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1" name="Google Shape;151;p17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2" name="Google Shape;152;p17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3" name="Google Shape;153;p17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4" name="Google Shape;154;p17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5" name="Google Shape;155;p17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6" name="Google Shape;156;p17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7" name="Google Shape;157;p17"/>
          <p:cNvSpPr/>
          <p:nvPr/>
        </p:nvSpPr>
        <p:spPr>
          <a:xfrm>
            <a:off x="425753" y="2310283"/>
            <a:ext cx="1654380" cy="954533"/>
          </a:xfrm>
          <a:prstGeom prst="rect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Commercial Objectives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8" name="Google Shape;158;p17"/>
          <p:cNvSpPr/>
          <p:nvPr/>
        </p:nvSpPr>
        <p:spPr>
          <a:xfrm>
            <a:off x="3675800" y="702931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C1 Software Quality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59" name="Google Shape;159;p17"/>
          <p:cNvGrpSpPr/>
          <p:nvPr/>
        </p:nvGrpSpPr>
        <p:grpSpPr>
          <a:xfrm>
            <a:off x="7172200" y="1987806"/>
            <a:ext cx="1792200" cy="1455481"/>
            <a:chOff x="6740813" y="1744125"/>
            <a:chExt cx="1792200" cy="1728600"/>
          </a:xfrm>
        </p:grpSpPr>
        <p:sp>
          <p:nvSpPr>
            <p:cNvPr id="160" name="Google Shape;160;p17"/>
            <p:cNvSpPr/>
            <p:nvPr/>
          </p:nvSpPr>
          <p:spPr>
            <a:xfrm>
              <a:off x="6740813" y="1744125"/>
              <a:ext cx="1792200" cy="1728600"/>
            </a:xfrm>
            <a:prstGeom prst="rect">
              <a:avLst/>
            </a:prstGeom>
            <a:solidFill>
              <a:srgbClr val="8B9DC3"/>
            </a:solidFill>
            <a:ln w="9525" cap="flat" cmpd="sng">
              <a:solidFill>
                <a:srgbClr val="8B9DC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900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Result: </a:t>
              </a:r>
              <a:endParaRPr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900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Answers to the research questions</a:t>
              </a:r>
              <a:endParaRPr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pic>
          <p:nvPicPr>
            <p:cNvPr id="161" name="Google Shape;161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67438" y="2661324"/>
              <a:ext cx="533500" cy="582156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62" name="Google Shape;162;p17"/>
          <p:cNvSpPr/>
          <p:nvPr/>
        </p:nvSpPr>
        <p:spPr>
          <a:xfrm>
            <a:off x="3675900" y="1593668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C2 Outside Technical Support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3" name="Google Shape;163;p17"/>
          <p:cNvSpPr/>
          <p:nvPr/>
        </p:nvSpPr>
        <p:spPr>
          <a:xfrm>
            <a:off x="3675800" y="2462193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C3 Business Opportunity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4" name="Google Shape;164;p17"/>
          <p:cNvSpPr/>
          <p:nvPr/>
        </p:nvSpPr>
        <p:spPr>
          <a:xfrm>
            <a:off x="3675900" y="3362068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C4 Business Model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5" name="Google Shape;165;p17"/>
          <p:cNvSpPr/>
          <p:nvPr/>
        </p:nvSpPr>
        <p:spPr>
          <a:xfrm>
            <a:off x="3675900" y="4261943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C5 External Innovation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66" name="Google Shape;166;p17"/>
          <p:cNvCxnSpPr>
            <a:stCxn id="157" idx="3"/>
            <a:endCxn id="158" idx="1"/>
          </p:cNvCxnSpPr>
          <p:nvPr/>
        </p:nvCxnSpPr>
        <p:spPr>
          <a:xfrm rot="10800000" flipH="1">
            <a:off x="2080132" y="1100049"/>
            <a:ext cx="1595700" cy="1687500"/>
          </a:xfrm>
          <a:prstGeom prst="curved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7" name="Google Shape;167;p17"/>
          <p:cNvCxnSpPr>
            <a:stCxn id="157" idx="3"/>
            <a:endCxn id="162" idx="1"/>
          </p:cNvCxnSpPr>
          <p:nvPr/>
        </p:nvCxnSpPr>
        <p:spPr>
          <a:xfrm rot="10800000" flipH="1">
            <a:off x="2080132" y="1990749"/>
            <a:ext cx="1595700" cy="7968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8" name="Google Shape;168;p17"/>
          <p:cNvCxnSpPr>
            <a:stCxn id="157" idx="3"/>
            <a:endCxn id="163" idx="1"/>
          </p:cNvCxnSpPr>
          <p:nvPr/>
        </p:nvCxnSpPr>
        <p:spPr>
          <a:xfrm>
            <a:off x="2080132" y="2787549"/>
            <a:ext cx="1595700" cy="71700"/>
          </a:xfrm>
          <a:prstGeom prst="curved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9" name="Google Shape;169;p17"/>
          <p:cNvCxnSpPr>
            <a:stCxn id="157" idx="3"/>
            <a:endCxn id="164" idx="1"/>
          </p:cNvCxnSpPr>
          <p:nvPr/>
        </p:nvCxnSpPr>
        <p:spPr>
          <a:xfrm>
            <a:off x="2080132" y="2787549"/>
            <a:ext cx="1595700" cy="9717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0" name="Google Shape;170;p17"/>
          <p:cNvCxnSpPr>
            <a:stCxn id="157" idx="3"/>
            <a:endCxn id="165" idx="1"/>
          </p:cNvCxnSpPr>
          <p:nvPr/>
        </p:nvCxnSpPr>
        <p:spPr>
          <a:xfrm>
            <a:off x="2080132" y="2787549"/>
            <a:ext cx="1595700" cy="18717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1" name="Google Shape;171;p17"/>
          <p:cNvCxnSpPr>
            <a:stCxn id="158" idx="3"/>
            <a:endCxn id="160" idx="1"/>
          </p:cNvCxnSpPr>
          <p:nvPr/>
        </p:nvCxnSpPr>
        <p:spPr>
          <a:xfrm>
            <a:off x="5468000" y="1100131"/>
            <a:ext cx="1704300" cy="16155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2" name="Google Shape;172;p17"/>
          <p:cNvCxnSpPr>
            <a:stCxn id="165" idx="3"/>
            <a:endCxn id="160" idx="1"/>
          </p:cNvCxnSpPr>
          <p:nvPr/>
        </p:nvCxnSpPr>
        <p:spPr>
          <a:xfrm rot="10800000" flipH="1">
            <a:off x="5468100" y="2715443"/>
            <a:ext cx="1704000" cy="19437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3" name="Google Shape;173;p17"/>
          <p:cNvCxnSpPr>
            <a:stCxn id="164" idx="3"/>
            <a:endCxn id="160" idx="1"/>
          </p:cNvCxnSpPr>
          <p:nvPr/>
        </p:nvCxnSpPr>
        <p:spPr>
          <a:xfrm rot="10800000" flipH="1">
            <a:off x="5468100" y="2715568"/>
            <a:ext cx="1704000" cy="10437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4" name="Google Shape;174;p17"/>
          <p:cNvCxnSpPr>
            <a:stCxn id="163" idx="3"/>
            <a:endCxn id="160" idx="1"/>
          </p:cNvCxnSpPr>
          <p:nvPr/>
        </p:nvCxnSpPr>
        <p:spPr>
          <a:xfrm rot="10800000" flipH="1">
            <a:off x="5468000" y="2715693"/>
            <a:ext cx="1704300" cy="1437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5" name="Google Shape;175;p17"/>
          <p:cNvCxnSpPr>
            <a:stCxn id="162" idx="3"/>
            <a:endCxn id="160" idx="1"/>
          </p:cNvCxnSpPr>
          <p:nvPr/>
        </p:nvCxnSpPr>
        <p:spPr>
          <a:xfrm>
            <a:off x="5468100" y="1990868"/>
            <a:ext cx="1704000" cy="7248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76" name="Google Shape;176;p17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Zhou et al. (2016, p. 8)</a:t>
            </a:r>
            <a:endParaRPr sz="600">
              <a:solidFill>
                <a:srgbClr val="999999"/>
              </a:solidFill>
            </a:endParaRPr>
          </a:p>
        </p:txBody>
      </p:sp>
      <p:pic>
        <p:nvPicPr>
          <p:cNvPr id="177" name="Google Shape;17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3700" y="2780000"/>
            <a:ext cx="387900" cy="38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9"/>
          <p:cNvPicPr preferRelativeResize="0"/>
          <p:nvPr/>
        </p:nvPicPr>
        <p:blipFill rotWithShape="1">
          <a:blip r:embed="rId3">
            <a:alphaModFix/>
          </a:blip>
          <a:srcRect t="2999" b="41964"/>
          <a:stretch/>
        </p:blipFill>
        <p:spPr>
          <a:xfrm>
            <a:off x="6789513" y="1296226"/>
            <a:ext cx="1645174" cy="9681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9" name="Google Shape;199;p19"/>
          <p:cNvSpPr/>
          <p:nvPr/>
        </p:nvSpPr>
        <p:spPr>
          <a:xfrm>
            <a:off x="845900" y="1315150"/>
            <a:ext cx="2635800" cy="30816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9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Case Studies Approach 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01" name="Google Shape;2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0012" y="1477387"/>
            <a:ext cx="1564017" cy="16933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2" name="Google Shape;20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5999" y="3566850"/>
            <a:ext cx="2302122" cy="72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05675" y="1477375"/>
            <a:ext cx="703800" cy="852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4500" y="3001840"/>
            <a:ext cx="1406150" cy="99416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9"/>
          <p:cNvSpPr/>
          <p:nvPr/>
        </p:nvSpPr>
        <p:spPr>
          <a:xfrm>
            <a:off x="3888700" y="1231650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C1 Software Quality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6" name="Google Shape;206;p19"/>
          <p:cNvSpPr/>
          <p:nvPr/>
        </p:nvSpPr>
        <p:spPr>
          <a:xfrm>
            <a:off x="3888782" y="1944590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C2 Outside Technical Support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7" name="Google Shape;207;p19"/>
          <p:cNvSpPr/>
          <p:nvPr/>
        </p:nvSpPr>
        <p:spPr>
          <a:xfrm>
            <a:off x="3888700" y="2639750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C3 Business Opportunity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8" name="Google Shape;208;p19"/>
          <p:cNvSpPr/>
          <p:nvPr/>
        </p:nvSpPr>
        <p:spPr>
          <a:xfrm>
            <a:off x="3888782" y="3360003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C4 Business Model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9" name="Google Shape;209;p19"/>
          <p:cNvSpPr/>
          <p:nvPr/>
        </p:nvSpPr>
        <p:spPr>
          <a:xfrm>
            <a:off x="3888782" y="4080256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C5 External Innovation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0" name="Google Shape;210;p19"/>
          <p:cNvSpPr txBox="1"/>
          <p:nvPr/>
        </p:nvSpPr>
        <p:spPr>
          <a:xfrm>
            <a:off x="-100" y="4772600"/>
            <a:ext cx="413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Facebook (2020)</a:t>
            </a:r>
            <a:endParaRPr sz="600">
              <a:solidFill>
                <a:srgbClr val="99999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Zhou et al. (2016, p. 8)</a:t>
            </a:r>
            <a:endParaRPr sz="600">
              <a:solidFill>
                <a:srgbClr val="999999"/>
              </a:solidFill>
            </a:endParaRPr>
          </a:p>
        </p:txBody>
      </p:sp>
      <p:pic>
        <p:nvPicPr>
          <p:cNvPr id="211" name="Google Shape;21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16000" y="1959850"/>
            <a:ext cx="1792200" cy="17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9"/>
          <p:cNvSpPr txBox="1">
            <a:spLocks noGrp="1"/>
          </p:cNvSpPr>
          <p:nvPr>
            <p:ph type="title"/>
          </p:nvPr>
        </p:nvSpPr>
        <p:spPr>
          <a:xfrm>
            <a:off x="1304400" y="2377800"/>
            <a:ext cx="1099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PyTorch 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3" name="Google Shape;213;p19"/>
          <p:cNvSpPr txBox="1">
            <a:spLocks noGrp="1"/>
          </p:cNvSpPr>
          <p:nvPr>
            <p:ph type="title"/>
          </p:nvPr>
        </p:nvSpPr>
        <p:spPr>
          <a:xfrm>
            <a:off x="1366088" y="3903750"/>
            <a:ext cx="703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React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4" name="Google Shape;214;p19"/>
          <p:cNvSpPr/>
          <p:nvPr/>
        </p:nvSpPr>
        <p:spPr>
          <a:xfrm>
            <a:off x="5637050" y="2147550"/>
            <a:ext cx="1155300" cy="1395300"/>
          </a:xfrm>
          <a:prstGeom prst="rightArrow">
            <a:avLst>
              <a:gd name="adj1" fmla="val 50000"/>
              <a:gd name="adj2" fmla="val 53752"/>
            </a:avLst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999999"/>
                </a:solidFill>
                <a:latin typeface="Oswald"/>
                <a:ea typeface="Oswald"/>
                <a:cs typeface="Oswald"/>
                <a:sym typeface="Oswald"/>
              </a:rPr>
              <a:t>     Analysis</a:t>
            </a:r>
            <a:endParaRPr sz="800">
              <a:solidFill>
                <a:srgbClr val="9999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5" name="Google Shape;215;p19"/>
          <p:cNvSpPr txBox="1"/>
          <p:nvPr/>
        </p:nvSpPr>
        <p:spPr>
          <a:xfrm>
            <a:off x="2539100" y="2711400"/>
            <a:ext cx="1214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Identification</a:t>
            </a:r>
            <a:endParaRPr sz="8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6" name="Google Shape;216;p19"/>
          <p:cNvSpPr txBox="1">
            <a:spLocks noGrp="1"/>
          </p:cNvSpPr>
          <p:nvPr>
            <p:ph type="title"/>
          </p:nvPr>
        </p:nvSpPr>
        <p:spPr>
          <a:xfrm>
            <a:off x="7260188" y="3608100"/>
            <a:ext cx="703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GitHub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7" name="Google Shape;217;p19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8" name="Google Shape;218;p19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9" name="Google Shape;219;p19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0" name="Google Shape;220;p19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1" name="Google Shape;221;p19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2" name="Google Shape;222;p19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600">
                <a:latin typeface="Oswald"/>
                <a:ea typeface="Oswald"/>
                <a:cs typeface="Oswald"/>
                <a:sym typeface="Oswald"/>
              </a:rPr>
              <a:t>Results - Reasons for Companies to Invest into OSS Projects</a:t>
            </a:r>
            <a:endParaRPr sz="2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8" name="Google Shape;228;p20"/>
          <p:cNvSpPr txBox="1">
            <a:spLocks noGrp="1"/>
          </p:cNvSpPr>
          <p:nvPr>
            <p:ph type="body" idx="1"/>
          </p:nvPr>
        </p:nvSpPr>
        <p:spPr>
          <a:xfrm>
            <a:off x="311700" y="1519350"/>
            <a:ext cx="4090200" cy="3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Oswald"/>
                <a:ea typeface="Oswald"/>
                <a:cs typeface="Oswald"/>
                <a:sym typeface="Oswald"/>
              </a:rPr>
              <a:t>         Software Quality</a:t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Frequent Software Version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Updates 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as an indicator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50% of total contributions of Facebook core contributors indicates that project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maintenance 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plays a major role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Promote a Healthy Community by holding a strong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Feedback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Cycle on Codes and giving/receiving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Support 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within Community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9" name="Google Shape;229;p20"/>
          <p:cNvSpPr txBox="1">
            <a:spLocks noGrp="1"/>
          </p:cNvSpPr>
          <p:nvPr>
            <p:ph type="body" idx="1"/>
          </p:nvPr>
        </p:nvSpPr>
        <p:spPr>
          <a:xfrm>
            <a:off x="4401850" y="1519350"/>
            <a:ext cx="4624200" cy="3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Oswald"/>
                <a:ea typeface="Oswald"/>
                <a:cs typeface="Oswald"/>
                <a:sym typeface="Oswald"/>
              </a:rPr>
              <a:t>          Business Opportunity</a:t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Investing in OSS which coincide with own BA to strengthen future profit flows as a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long-term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objective / strategy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OSS Projects are not critically important in terms of direct profit, but they are critically important because of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gaining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indirect profit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from partnering with large companies such as Tesla etc.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FB’s SaaS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expands market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/ business opportunity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0" name="Google Shape;230;p20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1" name="Google Shape;231;p20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2" name="Google Shape;232;p20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3" name="Google Shape;233;p20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4" name="Google Shape;234;p20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5" name="Google Shape;235;p20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36" name="Google Shape;2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976" y="1481576"/>
            <a:ext cx="441425" cy="44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3726" y="1481575"/>
            <a:ext cx="441425" cy="44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637" y="1075903"/>
            <a:ext cx="5684288" cy="3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1"/>
          <p:cNvSpPr txBox="1">
            <a:spLocks noGrp="1"/>
          </p:cNvSpPr>
          <p:nvPr>
            <p:ph type="title" idx="4294967295"/>
          </p:nvPr>
        </p:nvSpPr>
        <p:spPr>
          <a:xfrm>
            <a:off x="124650" y="477650"/>
            <a:ext cx="9019500" cy="5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>
                <a:latin typeface="Oswald"/>
                <a:ea typeface="Oswald"/>
                <a:cs typeface="Oswald"/>
                <a:sym typeface="Oswald"/>
              </a:rPr>
              <a:t>What are the challenges for companies to invest into OSS projects?</a:t>
            </a:r>
            <a:endParaRPr sz="2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4" name="Google Shape;244;p21"/>
          <p:cNvSpPr txBox="1"/>
          <p:nvPr/>
        </p:nvSpPr>
        <p:spPr>
          <a:xfrm>
            <a:off x="340800" y="1075888"/>
            <a:ext cx="3796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Management required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Legal &amp; technical expertise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5" name="Google Shape;245;p21"/>
          <p:cNvSpPr txBox="1"/>
          <p:nvPr/>
        </p:nvSpPr>
        <p:spPr>
          <a:xfrm>
            <a:off x="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https://thenewstack.io/survey-open-source-programs-are-a-best-practice-among-large-companies/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246" name="Google Shape;246;p21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7" name="Google Shape;247;p21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8" name="Google Shape;248;p21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9" name="Google Shape;249;p21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0" name="Google Shape;250;p21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1" name="Google Shape;251;p21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/>
          <p:nvPr/>
        </p:nvSpPr>
        <p:spPr>
          <a:xfrm>
            <a:off x="5407150" y="1623350"/>
            <a:ext cx="2391900" cy="24951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2"/>
          <p:cNvSpPr/>
          <p:nvPr/>
        </p:nvSpPr>
        <p:spPr>
          <a:xfrm>
            <a:off x="530350" y="1699550"/>
            <a:ext cx="2391900" cy="2495100"/>
          </a:xfrm>
          <a:prstGeom prst="triangl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2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SUMMARY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body" idx="1"/>
          </p:nvPr>
        </p:nvSpPr>
        <p:spPr>
          <a:xfrm>
            <a:off x="933775" y="1263950"/>
            <a:ext cx="39999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     Literature Review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0" name="Google Shape;260;p22"/>
          <p:cNvSpPr txBox="1">
            <a:spLocks noGrp="1"/>
          </p:cNvSpPr>
          <p:nvPr>
            <p:ph type="body" idx="2"/>
          </p:nvPr>
        </p:nvSpPr>
        <p:spPr>
          <a:xfrm>
            <a:off x="4690275" y="1263925"/>
            <a:ext cx="39999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Research Gap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Conducting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internal company interviews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, with core contributors as well as the Management board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Creating a better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metric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to estimate Software Quality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Raising more data on OSS projects to gain insights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de">
                <a:latin typeface="Oswald"/>
                <a:ea typeface="Oswald"/>
                <a:cs typeface="Oswald"/>
                <a:sym typeface="Oswald"/>
              </a:rPr>
            </a:b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1" name="Google Shape;261;p22"/>
          <p:cNvSpPr txBox="1">
            <a:spLocks noGrp="1"/>
          </p:cNvSpPr>
          <p:nvPr>
            <p:ph type="body" idx="1"/>
          </p:nvPr>
        </p:nvSpPr>
        <p:spPr>
          <a:xfrm>
            <a:off x="103950" y="4211475"/>
            <a:ext cx="10866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     </a:t>
            </a:r>
            <a:r>
              <a:rPr lang="de" sz="1600">
                <a:latin typeface="Oswald"/>
                <a:ea typeface="Oswald"/>
                <a:cs typeface="Oswald"/>
                <a:sym typeface="Oswald"/>
              </a:rPr>
              <a:t>PyTorch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2" name="Google Shape;262;p22"/>
          <p:cNvSpPr txBox="1">
            <a:spLocks noGrp="1"/>
          </p:cNvSpPr>
          <p:nvPr>
            <p:ph type="body" idx="1"/>
          </p:nvPr>
        </p:nvSpPr>
        <p:spPr>
          <a:xfrm>
            <a:off x="2695100" y="4226550"/>
            <a:ext cx="9762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de" sz="1600">
                <a:latin typeface="Oswald"/>
                <a:ea typeface="Oswald"/>
                <a:cs typeface="Oswald"/>
                <a:sym typeface="Oswald"/>
              </a:rPr>
              <a:t>     React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63" name="Google Shape;2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71" y="4285874"/>
            <a:ext cx="222350" cy="26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3592" y="4235475"/>
            <a:ext cx="548613" cy="3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8200" y="1340025"/>
            <a:ext cx="222350" cy="25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1342129"/>
            <a:ext cx="157800" cy="229522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2"/>
          <p:cNvSpPr txBox="1">
            <a:spLocks noGrp="1"/>
          </p:cNvSpPr>
          <p:nvPr>
            <p:ph type="body" idx="2"/>
          </p:nvPr>
        </p:nvSpPr>
        <p:spPr>
          <a:xfrm>
            <a:off x="4783650" y="3337750"/>
            <a:ext cx="39999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Conclusion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OSS Projects and Companies are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closer entangled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than initially anticipated.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68" name="Google Shape;26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95225" y="3411900"/>
            <a:ext cx="222353" cy="22952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2"/>
          <p:cNvSpPr txBox="1"/>
          <p:nvPr/>
        </p:nvSpPr>
        <p:spPr>
          <a:xfrm>
            <a:off x="-100" y="1779100"/>
            <a:ext cx="3999900" cy="20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</a:pPr>
            <a:r>
              <a:rPr lang="de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Business Opportunity</a:t>
            </a:r>
            <a:r>
              <a:rPr lang="d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through offering related </a:t>
            </a:r>
            <a:r>
              <a:rPr lang="de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products and services </a:t>
            </a:r>
            <a:r>
              <a:rPr lang="d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or indirectly through SaaS</a:t>
            </a:r>
            <a:endParaRPr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</a:pPr>
            <a:r>
              <a:rPr lang="de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Software Quality</a:t>
            </a:r>
            <a:r>
              <a:rPr lang="d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through the sheer numbers of contributors.</a:t>
            </a:r>
            <a:endParaRPr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Oswald"/>
                <a:ea typeface="Oswald"/>
                <a:cs typeface="Oswald"/>
                <a:sym typeface="Oswald"/>
              </a:rPr>
              <a:t>BUT: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Strong engagement is necessary to maintain the health OSS project 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0" name="Google Shape;270;p22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1" name="Google Shape;271;p22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2" name="Google Shape;272;p22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3" name="Google Shape;273;p22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4" name="Google Shape;274;p22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5" name="Google Shape;275;p22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4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Source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2" name="Google Shape;292;p24"/>
          <p:cNvSpPr txBox="1">
            <a:spLocks noGrp="1"/>
          </p:cNvSpPr>
          <p:nvPr>
            <p:ph type="body" idx="1"/>
          </p:nvPr>
        </p:nvSpPr>
        <p:spPr>
          <a:xfrm>
            <a:off x="271200" y="1166900"/>
            <a:ext cx="8648700" cy="3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Facebook. (2020). Open Source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projects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Facebook. 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Facebook Open Source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de" sz="1200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https://opensource.facebook.com/projects</a:t>
            </a:r>
            <a:b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e" sz="1200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https://en.wikipedia.org/wiki/PyTorch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Zhou, M.,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Mockus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A., Ma, X., Zhang, L., &amp; Mei, H. (2016).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Inflow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Retention in OSS Communities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Commercial Involvement: A Case Study of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Three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Hybrid Projects. 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ACM Transactions on Software Engineering </a:t>
            </a:r>
            <a:r>
              <a:rPr lang="de" sz="1200" i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200" i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(2), 1–29. https://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doi.org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/10.1145/2876443</a:t>
            </a:r>
            <a:endParaRPr sz="12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8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Weblinks</a:t>
            </a:r>
            <a:endParaRPr sz="18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https://engineering.fb.com/2020/01/13/open-source/open-source-2019/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https://www.statista.com/statistics/270805/projected-revenue-of-open-source-software-since-2008/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https://www.cbinsights.com/research/report/future-open-source/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3" name="Google Shape;293;p24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4" name="Google Shape;294;p24"/>
          <p:cNvSpPr/>
          <p:nvPr/>
        </p:nvSpPr>
        <p:spPr>
          <a:xfrm>
            <a:off x="6660591" y="9708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24"/>
          <p:cNvSpPr/>
          <p:nvPr/>
        </p:nvSpPr>
        <p:spPr>
          <a:xfrm>
            <a:off x="311700" y="99741"/>
            <a:ext cx="21165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6" name="Google Shape;296;p24"/>
          <p:cNvSpPr/>
          <p:nvPr/>
        </p:nvSpPr>
        <p:spPr>
          <a:xfrm>
            <a:off x="2427997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7" name="Google Shape;297;p24"/>
          <p:cNvSpPr/>
          <p:nvPr/>
        </p:nvSpPr>
        <p:spPr>
          <a:xfrm>
            <a:off x="4544294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Backup</a:t>
            </a:r>
            <a:endParaRPr/>
          </a:p>
        </p:txBody>
      </p:sp>
      <p:pic>
        <p:nvPicPr>
          <p:cNvPr id="303" name="Google Shape;3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350" y="539025"/>
            <a:ext cx="5221900" cy="44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Backup - Overview of Literature Review</a:t>
            </a:r>
            <a:endParaRPr/>
          </a:p>
        </p:txBody>
      </p:sp>
      <p:pic>
        <p:nvPicPr>
          <p:cNvPr id="309" name="Google Shape;3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1775" y="1017800"/>
            <a:ext cx="5031039" cy="393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Backup - Literature Review Results 1</a:t>
            </a:r>
            <a:endParaRPr/>
          </a:p>
        </p:txBody>
      </p:sp>
      <p:pic>
        <p:nvPicPr>
          <p:cNvPr id="315" name="Google Shape;3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300" y="963550"/>
            <a:ext cx="5208500" cy="401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1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RESULTS FROM CASE STUDIES: </a:t>
            </a:r>
            <a:r>
              <a:rPr lang="d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PYTORCH &amp; REACT</a:t>
            </a:r>
            <a:endParaRPr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9" name="Google Shape;339;p31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0" name="Google Shape;340;p31"/>
          <p:cNvSpPr/>
          <p:nvPr/>
        </p:nvSpPr>
        <p:spPr>
          <a:xfrm>
            <a:off x="6660591" y="9708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1" name="Google Shape;341;p31"/>
          <p:cNvSpPr/>
          <p:nvPr/>
        </p:nvSpPr>
        <p:spPr>
          <a:xfrm>
            <a:off x="311700" y="99741"/>
            <a:ext cx="2116500" cy="191100"/>
          </a:xfrm>
          <a:prstGeom prst="homePlate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" name="Google Shape;342;p31"/>
          <p:cNvSpPr/>
          <p:nvPr/>
        </p:nvSpPr>
        <p:spPr>
          <a:xfrm>
            <a:off x="2427997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3" name="Google Shape;343;p31"/>
          <p:cNvSpPr/>
          <p:nvPr/>
        </p:nvSpPr>
        <p:spPr>
          <a:xfrm>
            <a:off x="4544294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4" name="Google Shape;344;p31"/>
          <p:cNvSpPr/>
          <p:nvPr/>
        </p:nvSpPr>
        <p:spPr>
          <a:xfrm>
            <a:off x="311700" y="1905000"/>
            <a:ext cx="1625203" cy="304410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 at 1.7.0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on 27Oct20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Only 4 months after 1.6.0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→ Strong SQ indicator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Release in 2013 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First version in 2016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Since then v. 17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→ Continous improvement, good SQ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5" name="Google Shape;345;p31"/>
          <p:cNvSpPr/>
          <p:nvPr/>
        </p:nvSpPr>
        <p:spPr>
          <a:xfrm>
            <a:off x="2021749" y="1905000"/>
            <a:ext cx="1625203" cy="304410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9/10 Top contributors employed at FB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OTS →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10/10 Top contributors employed at FB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OTS →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6" name="Google Shape;346;p31"/>
          <p:cNvSpPr/>
          <p:nvPr/>
        </p:nvSpPr>
        <p:spPr>
          <a:xfrm>
            <a:off x="3731798" y="1905000"/>
            <a:ext cx="1625203" cy="304410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 Created within the OSS community</a:t>
            </a:r>
            <a:b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BO for FB as ad analytics and showcasing improved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 Project existance based on unique problems of FB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BO for other companies in areas of web and mobile dev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7" name="Google Shape;347;p31"/>
          <p:cNvSpPr/>
          <p:nvPr/>
        </p:nvSpPr>
        <p:spPr>
          <a:xfrm>
            <a:off x="5441847" y="1905000"/>
            <a:ext cx="1625203" cy="304410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8" name="Google Shape;348;p31"/>
          <p:cNvSpPr/>
          <p:nvPr/>
        </p:nvSpPr>
        <p:spPr>
          <a:xfrm>
            <a:off x="7151897" y="1905000"/>
            <a:ext cx="1625203" cy="304410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 Is built on three frameworks, thus no new external innovation was generated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 Provided companies with an important web &amp; mobile development tool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9" name="Google Shape;349;p31"/>
          <p:cNvSpPr/>
          <p:nvPr/>
        </p:nvSpPr>
        <p:spPr>
          <a:xfrm>
            <a:off x="311700" y="1319388"/>
            <a:ext cx="1625203" cy="43745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Software Quality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0" name="Google Shape;350;p31"/>
          <p:cNvSpPr/>
          <p:nvPr/>
        </p:nvSpPr>
        <p:spPr>
          <a:xfrm>
            <a:off x="2021749" y="1319388"/>
            <a:ext cx="1625203" cy="43745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Outside Technical Support</a:t>
            </a:r>
            <a:endParaRPr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1" name="Google Shape;351;p31"/>
          <p:cNvSpPr/>
          <p:nvPr/>
        </p:nvSpPr>
        <p:spPr>
          <a:xfrm>
            <a:off x="3731798" y="1319388"/>
            <a:ext cx="1625203" cy="43745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Business Opportunity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2" name="Google Shape;352;p31"/>
          <p:cNvSpPr/>
          <p:nvPr/>
        </p:nvSpPr>
        <p:spPr>
          <a:xfrm>
            <a:off x="5441847" y="1319388"/>
            <a:ext cx="1625203" cy="43745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Business Model</a:t>
            </a:r>
            <a:endParaRPr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3" name="Google Shape;353;p31"/>
          <p:cNvSpPr/>
          <p:nvPr/>
        </p:nvSpPr>
        <p:spPr>
          <a:xfrm>
            <a:off x="7151897" y="1319388"/>
            <a:ext cx="1625203" cy="43745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External Innovation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0" y="0"/>
            <a:ext cx="9144000" cy="10305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547500" y="137400"/>
            <a:ext cx="43836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AGENDA</a:t>
            </a:r>
            <a:endParaRPr sz="3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2789614" y="1375761"/>
            <a:ext cx="1508653" cy="1496648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01 Motivation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4586439" y="1375761"/>
            <a:ext cx="1508653" cy="1496648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02 Aufgabe A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1882782" y="3044740"/>
            <a:ext cx="1508653" cy="1496648"/>
          </a:xfrm>
          <a:prstGeom prst="rect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03 Aufgabe B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3749064" y="3044740"/>
            <a:ext cx="1508653" cy="1496648"/>
          </a:xfrm>
          <a:prstGeom prst="rect">
            <a:avLst/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04 Aufgabe C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9" name="Google Shape;9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2160" y="3530036"/>
            <a:ext cx="851258" cy="778265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0" name="Google Shape;10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7255" y="1893944"/>
            <a:ext cx="772930" cy="706706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1" name="Google Shape;10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6524" y="3653984"/>
            <a:ext cx="636139" cy="654317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2" name="Google Shape;10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7631" y="1856711"/>
            <a:ext cx="937437" cy="96419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98;p14">
            <a:extLst>
              <a:ext uri="{FF2B5EF4-FFF2-40B4-BE49-F238E27FC236}">
                <a16:creationId xmlns:a16="http://schemas.microsoft.com/office/drawing/2014/main" id="{A0878ED8-5020-5B49-B5B9-F408A8B887B0}"/>
              </a:ext>
            </a:extLst>
          </p:cNvPr>
          <p:cNvSpPr/>
          <p:nvPr/>
        </p:nvSpPr>
        <p:spPr>
          <a:xfrm>
            <a:off x="5617751" y="3045318"/>
            <a:ext cx="1508653" cy="1496648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05 Erkenntnis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" name="Google Shape;101;p14">
            <a:extLst>
              <a:ext uri="{FF2B5EF4-FFF2-40B4-BE49-F238E27FC236}">
                <a16:creationId xmlns:a16="http://schemas.microsoft.com/office/drawing/2014/main" id="{1E7408D3-BE9E-3143-B19B-708AE4B7D25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4007" y="3614842"/>
            <a:ext cx="636139" cy="654317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body" idx="4294967295"/>
          </p:nvPr>
        </p:nvSpPr>
        <p:spPr>
          <a:xfrm>
            <a:off x="4542202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de-DE" sz="1400" b="1" dirty="0">
                <a:latin typeface="Oswald"/>
                <a:ea typeface="Oswald"/>
                <a:cs typeface="Oswald"/>
                <a:sym typeface="Oswald"/>
              </a:rPr>
              <a:t>Umsatz und Marge abhängig vom Liefer-Startpunkt</a:t>
            </a:r>
            <a:endParaRPr sz="1400" b="1" dirty="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Deutschland als Startpunkt hat deutlich mehr Umsatz als in anderen Ländern</a:t>
            </a:r>
            <a:endParaRPr sz="14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2" name="Google Shape;132;p16"/>
          <p:cNvSpPr txBox="1">
            <a:spLocks noGrp="1"/>
          </p:cNvSpPr>
          <p:nvPr>
            <p:ph type="body" idx="4294967295"/>
          </p:nvPr>
        </p:nvSpPr>
        <p:spPr>
          <a:xfrm>
            <a:off x="6687958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dirty="0">
                <a:latin typeface="Oswald"/>
                <a:ea typeface="Oswald"/>
                <a:cs typeface="Oswald"/>
                <a:sym typeface="Oswald"/>
              </a:rPr>
              <a:t>Internationale Aufträge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Deutlich mehr nationale Aufträge als internationale</a:t>
            </a: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de" sz="1400" dirty="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Der Fokus der unsere Analyse liegt daher auf Nationaler Ebene: Deutschland</a:t>
            </a:r>
            <a:endParaRPr lang="de-DE" sz="1400" dirty="0"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3" name="Google Shape;133;p16"/>
          <p:cNvSpPr txBox="1">
            <a:spLocks noGrp="1"/>
          </p:cNvSpPr>
          <p:nvPr>
            <p:ph type="body" idx="4294967295"/>
          </p:nvPr>
        </p:nvSpPr>
        <p:spPr>
          <a:xfrm>
            <a:off x="311700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dirty="0">
                <a:latin typeface="Oswald"/>
                <a:ea typeface="Oswald"/>
                <a:cs typeface="Oswald"/>
                <a:sym typeface="Oswald"/>
              </a:rPr>
              <a:t>Hohe Kosten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Kosten übersteigt Umsatz vor allem in Dezember jeden Jahres</a:t>
            </a:r>
            <a:endParaRPr sz="1400" dirty="0"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4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4" name="Google Shape;134;p16"/>
          <p:cNvSpPr/>
          <p:nvPr/>
        </p:nvSpPr>
        <p:spPr>
          <a:xfrm>
            <a:off x="311700" y="1375400"/>
            <a:ext cx="20376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1. KOSTEN VS. UMSATZ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5" name="Google Shape;135;p16"/>
          <p:cNvSpPr/>
          <p:nvPr/>
        </p:nvSpPr>
        <p:spPr>
          <a:xfrm>
            <a:off x="6667150" y="1375400"/>
            <a:ext cx="20583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4. AUFTRÄGE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6" name="Google Shape;136;p16"/>
          <p:cNvSpPr/>
          <p:nvPr/>
        </p:nvSpPr>
        <p:spPr>
          <a:xfrm>
            <a:off x="4542300" y="1375400"/>
            <a:ext cx="20256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3. DOMAIN LANE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Problemstellung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8" name="Google Shape;138;p16"/>
          <p:cNvSpPr txBox="1">
            <a:spLocks noGrp="1"/>
          </p:cNvSpPr>
          <p:nvPr>
            <p:ph type="body" idx="4294967295"/>
          </p:nvPr>
        </p:nvSpPr>
        <p:spPr>
          <a:xfrm>
            <a:off x="2426950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b="1" dirty="0">
                <a:latin typeface="Oswald"/>
                <a:ea typeface="Oswald"/>
                <a:cs typeface="Oswald"/>
                <a:sym typeface="Oswald"/>
              </a:rPr>
              <a:t>Weniger Umsatz in 4PL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4PL rentiert sich weniger als 3PL</a:t>
            </a:r>
            <a:endParaRPr sz="14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2426950" y="1375400"/>
            <a:ext cx="20256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2. BUSINESS MODEL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" name="Google Shape;120;p15">
            <a:extLst>
              <a:ext uri="{FF2B5EF4-FFF2-40B4-BE49-F238E27FC236}">
                <a16:creationId xmlns:a16="http://schemas.microsoft.com/office/drawing/2014/main" id="{4E9C06B0-0D62-084C-892C-FE2ACC5DA02E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" name="Google Shape;121;p15">
            <a:extLst>
              <a:ext uri="{FF2B5EF4-FFF2-40B4-BE49-F238E27FC236}">
                <a16:creationId xmlns:a16="http://schemas.microsoft.com/office/drawing/2014/main" id="{6FCC1B4F-B55D-294C-BB35-297EC4F403A9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" name="Google Shape;122;p15">
            <a:extLst>
              <a:ext uri="{FF2B5EF4-FFF2-40B4-BE49-F238E27FC236}">
                <a16:creationId xmlns:a16="http://schemas.microsoft.com/office/drawing/2014/main" id="{7EFE33A5-4AE6-2C47-94F9-CF33660820EF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" name="Google Shape;123;p15">
            <a:extLst>
              <a:ext uri="{FF2B5EF4-FFF2-40B4-BE49-F238E27FC236}">
                <a16:creationId xmlns:a16="http://schemas.microsoft.com/office/drawing/2014/main" id="{BF7C7EFD-B527-7740-95B6-6BEECF73DFD6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" name="Google Shape;124;p15">
            <a:extLst>
              <a:ext uri="{FF2B5EF4-FFF2-40B4-BE49-F238E27FC236}">
                <a16:creationId xmlns:a16="http://schemas.microsoft.com/office/drawing/2014/main" id="{024DED51-64B9-1D46-8FF9-7E3488D75942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" name="Google Shape;125;p15">
            <a:extLst>
              <a:ext uri="{FF2B5EF4-FFF2-40B4-BE49-F238E27FC236}">
                <a16:creationId xmlns:a16="http://schemas.microsoft.com/office/drawing/2014/main" id="{34320AA5-7CA1-1D4C-9054-3BBCF041E72E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Visuelle Exploration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sz="600" dirty="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1DBF29A7-BEED-A541-893F-EE492C771B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1078015"/>
              </p:ext>
            </p:extLst>
          </p:nvPr>
        </p:nvGraphicFramePr>
        <p:xfrm>
          <a:off x="311700" y="1126066"/>
          <a:ext cx="3936915" cy="36008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Grafik 3">
            <a:extLst>
              <a:ext uri="{FF2B5EF4-FFF2-40B4-BE49-F238E27FC236}">
                <a16:creationId xmlns:a16="http://schemas.microsoft.com/office/drawing/2014/main" id="{A220AB79-D46F-CC44-A78E-053DF1115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865" y="1248194"/>
            <a:ext cx="4972298" cy="3067327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464CC00-AB97-D942-BE31-342970742AA4}"/>
              </a:ext>
            </a:extLst>
          </p:cNvPr>
          <p:cNvSpPr/>
          <p:nvPr/>
        </p:nvSpPr>
        <p:spPr>
          <a:xfrm>
            <a:off x="4924244" y="4652595"/>
            <a:ext cx="40559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9700">
              <a:buSzPts val="1400"/>
              <a:defRPr/>
            </a:pPr>
            <a:r>
              <a:rPr lang="de-DE" dirty="0">
                <a:highlight>
                  <a:srgbClr val="FFFF00"/>
                </a:highlight>
              </a:rPr>
              <a:t>#TODO: Legende und Achsen Größere Schrift,</a:t>
            </a:r>
          </a:p>
          <a:p>
            <a:pPr marL="139700">
              <a:buSzPts val="1400"/>
              <a:defRPr/>
            </a:pPr>
            <a:r>
              <a:rPr lang="de-DE" dirty="0">
                <a:highlight>
                  <a:srgbClr val="FFFF00"/>
                </a:highlight>
              </a:rPr>
              <a:t> Balken näher </a:t>
            </a:r>
            <a:r>
              <a:rPr lang="de-DE" dirty="0" err="1">
                <a:highlight>
                  <a:srgbClr val="FFFF00"/>
                </a:highlight>
              </a:rPr>
              <a:t>zsm</a:t>
            </a:r>
            <a:r>
              <a:rPr lang="de-DE" dirty="0">
                <a:highlight>
                  <a:srgbClr val="FFFF00"/>
                </a:highlight>
              </a:rPr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551083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Visuelle Exploration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1EA71AC-2EAE-B84C-92EA-AA5C60753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597" y="1277851"/>
            <a:ext cx="4393660" cy="27816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B46DAD43-E327-BE47-B572-4B2A632BA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59" y="1277851"/>
            <a:ext cx="4443721" cy="2741257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DB8BADDC-2EF6-BE42-8AF5-48185F66726F}"/>
              </a:ext>
            </a:extLst>
          </p:cNvPr>
          <p:cNvSpPr/>
          <p:nvPr/>
        </p:nvSpPr>
        <p:spPr>
          <a:xfrm>
            <a:off x="5208307" y="4343380"/>
            <a:ext cx="354135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9700">
              <a:buSzPts val="1400"/>
              <a:defRPr/>
            </a:pPr>
            <a:r>
              <a:rPr lang="de-DE" dirty="0">
                <a:highlight>
                  <a:srgbClr val="FFFF00"/>
                </a:highlight>
              </a:rPr>
              <a:t>#TODO: </a:t>
            </a:r>
          </a:p>
          <a:p>
            <a:pPr marL="139700">
              <a:buSzPts val="1400"/>
              <a:defRPr/>
            </a:pPr>
            <a:r>
              <a:rPr lang="de-DE" dirty="0">
                <a:highlight>
                  <a:srgbClr val="FFFF00"/>
                </a:highlight>
              </a:rPr>
              <a:t>- Überschrift in „Lane Domain“ ändern</a:t>
            </a:r>
          </a:p>
          <a:p>
            <a:pPr marL="139700">
              <a:buSzPts val="1400"/>
              <a:defRPr/>
            </a:pPr>
            <a:r>
              <a:rPr lang="de-DE" dirty="0">
                <a:highlight>
                  <a:srgbClr val="FFFF00"/>
                </a:highlight>
              </a:rPr>
              <a:t>- Weniger Abstand zwischen den Balken</a:t>
            </a:r>
          </a:p>
        </p:txBody>
      </p:sp>
    </p:spTree>
    <p:extLst>
      <p:ext uri="{BB962C8B-B14F-4D97-AF65-F5344CB8AC3E}">
        <p14:creationId xmlns:p14="http://schemas.microsoft.com/office/powerpoint/2010/main" val="152025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Datenbereinigung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9D77923-FB02-A24A-9983-841D6A5FB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17" y="1164848"/>
            <a:ext cx="4149444" cy="25608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1F39EE1-33A6-454D-BBBA-D32452B51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00" y="1162174"/>
            <a:ext cx="4310494" cy="2660191"/>
          </a:xfrm>
          <a:prstGeom prst="rect">
            <a:avLst/>
          </a:prstGeom>
        </p:spPr>
      </p:pic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575F321-8BF8-C543-819D-0B6FA514E89B}"/>
              </a:ext>
            </a:extLst>
          </p:cNvPr>
          <p:cNvSpPr txBox="1"/>
          <p:nvPr/>
        </p:nvSpPr>
        <p:spPr>
          <a:xfrm>
            <a:off x="834819" y="4085608"/>
            <a:ext cx="45890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B5998"/>
                </a:solidFill>
              </a:rPr>
              <a:t>Entfernen fehlender Werte und falscher Werte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B5998"/>
                </a:solidFill>
              </a:rPr>
              <a:t>Eingrenzung der Jahre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3B5998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title"/>
          </p:nvPr>
        </p:nvSpPr>
        <p:spPr>
          <a:xfrm>
            <a:off x="394225" y="473500"/>
            <a:ext cx="4865375" cy="10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dirty="0">
                <a:latin typeface="Oswald"/>
                <a:ea typeface="Oswald"/>
                <a:cs typeface="Oswald"/>
                <a:sym typeface="Oswald"/>
              </a:rPr>
              <a:t>Kosten und Umsatz von </a:t>
            </a:r>
            <a:r>
              <a:rPr lang="de" sz="2000" dirty="0" err="1">
                <a:latin typeface="Oswald"/>
                <a:ea typeface="Oswald"/>
                <a:cs typeface="Oswald"/>
                <a:sym typeface="Oswald"/>
              </a:rPr>
              <a:t>Instafreight</a:t>
            </a:r>
            <a:r>
              <a:rPr lang="de" sz="2000" dirty="0">
                <a:latin typeface="Oswald"/>
                <a:ea typeface="Oswald"/>
                <a:cs typeface="Oswald"/>
                <a:sym typeface="Oswald"/>
              </a:rPr>
              <a:t> </a:t>
            </a:r>
            <a:br>
              <a:rPr lang="de" sz="2000" dirty="0">
                <a:latin typeface="Oswald"/>
                <a:ea typeface="Oswald"/>
                <a:cs typeface="Oswald"/>
                <a:sym typeface="Oswald"/>
              </a:rPr>
            </a:br>
            <a:r>
              <a:rPr lang="de" sz="2000" dirty="0">
                <a:latin typeface="Oswald"/>
                <a:ea typeface="Oswald"/>
                <a:cs typeface="Oswald"/>
                <a:sym typeface="Oswald"/>
              </a:rPr>
              <a:t>in 2018 bis 2020</a:t>
            </a:r>
            <a:r>
              <a:rPr lang="de" sz="2000" b="1" dirty="0">
                <a:solidFill>
                  <a:srgbClr val="0F274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2000" dirty="0">
                <a:latin typeface="Oswald"/>
                <a:ea typeface="Oswald"/>
                <a:cs typeface="Oswald"/>
                <a:sym typeface="Oswald"/>
              </a:rPr>
              <a:t>(in €)</a:t>
            </a:r>
            <a:endParaRPr sz="2000" dirty="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11" name="Google Shape;111;p15"/>
          <p:cNvGrpSpPr/>
          <p:nvPr/>
        </p:nvGrpSpPr>
        <p:grpSpPr>
          <a:xfrm>
            <a:off x="5991600" y="917491"/>
            <a:ext cx="3009187" cy="4102709"/>
            <a:chOff x="6144000" y="917491"/>
            <a:chExt cx="3009187" cy="4102709"/>
          </a:xfrm>
        </p:grpSpPr>
        <p:sp>
          <p:nvSpPr>
            <p:cNvPr id="112" name="Google Shape;112;p15"/>
            <p:cNvSpPr txBox="1"/>
            <p:nvPr/>
          </p:nvSpPr>
          <p:spPr>
            <a:xfrm>
              <a:off x="6144000" y="4712400"/>
              <a:ext cx="2833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latin typeface="Oswald"/>
                <a:ea typeface="Oswald"/>
                <a:cs typeface="Oswald"/>
                <a:sym typeface="Oswald"/>
              </a:endParaRPr>
            </a:p>
          </p:txBody>
        </p:sp>
        <p:pic>
          <p:nvPicPr>
            <p:cNvPr id="113" name="Google Shape;113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62375" y="1711925"/>
              <a:ext cx="2196449" cy="2888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15"/>
            <p:cNvSpPr txBox="1"/>
            <p:nvPr/>
          </p:nvSpPr>
          <p:spPr>
            <a:xfrm>
              <a:off x="6403012" y="917491"/>
              <a:ext cx="2750175" cy="7386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800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Welche  </a:t>
              </a:r>
              <a:r>
                <a:rPr lang="de" sz="1800" dirty="0" err="1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Fullfillment</a:t>
              </a:r>
              <a:r>
                <a:rPr lang="de" sz="1800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 </a:t>
              </a:r>
              <a:r>
                <a:rPr lang="de" sz="1800" dirty="0" err="1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Strateie</a:t>
              </a:r>
              <a:r>
                <a:rPr lang="de" sz="1800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 ist am umsatzstärken?</a:t>
              </a:r>
              <a:endParaRPr sz="18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7778100" y="1711925"/>
              <a:ext cx="882900" cy="882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7913700" y="2724475"/>
              <a:ext cx="611700" cy="612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8039250" y="3467013"/>
              <a:ext cx="360600" cy="360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8089350" y="3970450"/>
              <a:ext cx="260400" cy="2592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8110800" y="4363036"/>
              <a:ext cx="217500" cy="216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15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1" name="Google Shape;121;p15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2" name="Google Shape;122;p15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23" name="Google Shape;123;p15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24" name="Google Shape;124;p15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" name="Grafik 2" descr="Münzen Silhouette">
            <a:extLst>
              <a:ext uri="{FF2B5EF4-FFF2-40B4-BE49-F238E27FC236}">
                <a16:creationId xmlns:a16="http://schemas.microsoft.com/office/drawing/2014/main" id="{B916523C-BDCA-4947-A423-720BC2B1D6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3073" y="504828"/>
            <a:ext cx="747953" cy="74795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7BAF48-5450-3E46-A75A-1E044BEAA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050" y="1446268"/>
            <a:ext cx="5657416" cy="3493454"/>
          </a:xfrm>
          <a:prstGeom prst="rect">
            <a:avLst/>
          </a:prstGeom>
        </p:spPr>
      </p:pic>
      <p:sp>
        <p:nvSpPr>
          <p:cNvPr id="109" name="Google Shape;109;p15"/>
          <p:cNvSpPr/>
          <p:nvPr/>
        </p:nvSpPr>
        <p:spPr>
          <a:xfrm rot="19783262">
            <a:off x="888565" y="2710806"/>
            <a:ext cx="3866975" cy="151667"/>
          </a:xfrm>
          <a:prstGeom prst="stripedRightArrow">
            <a:avLst>
              <a:gd name="adj1" fmla="val 50000"/>
              <a:gd name="adj2" fmla="val 66764"/>
            </a:avLst>
          </a:prstGeom>
          <a:solidFill>
            <a:srgbClr val="92D050"/>
          </a:solidFill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5"/>
          <p:cNvSpPr txBox="1"/>
          <p:nvPr/>
        </p:nvSpPr>
        <p:spPr>
          <a:xfrm>
            <a:off x="2196317" y="2318039"/>
            <a:ext cx="8769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92D050"/>
                </a:solidFill>
                <a:latin typeface="Oswald"/>
                <a:ea typeface="Oswald"/>
                <a:cs typeface="Oswald"/>
                <a:sym typeface="Oswald"/>
              </a:rPr>
              <a:t>12,36%</a:t>
            </a:r>
            <a:endParaRPr sz="1600" dirty="0">
              <a:solidFill>
                <a:srgbClr val="92D05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Visuelle Exploration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FDCB9BB-99D0-804A-9982-3FE1AFC68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51" y="1440326"/>
            <a:ext cx="4137600" cy="255241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0363B534-E049-B542-B8F5-3866F1B37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2184" y="1440326"/>
            <a:ext cx="4137600" cy="255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90315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1531</Words>
  <Application>Microsoft Macintosh PowerPoint</Application>
  <PresentationFormat>Bildschirmpräsentation (16:9)</PresentationFormat>
  <Paragraphs>382</Paragraphs>
  <Slides>29</Slides>
  <Notes>29</Notes>
  <HiddenSlides>10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3" baseType="lpstr">
      <vt:lpstr>Arial</vt:lpstr>
      <vt:lpstr>Roboto</vt:lpstr>
      <vt:lpstr>Oswald</vt:lpstr>
      <vt:lpstr>Geometric</vt:lpstr>
      <vt:lpstr>PowerPoint-Präsentation</vt:lpstr>
      <vt:lpstr>Team</vt:lpstr>
      <vt:lpstr>AGENDA</vt:lpstr>
      <vt:lpstr>Problemstellung</vt:lpstr>
      <vt:lpstr>Visuelle Exploration</vt:lpstr>
      <vt:lpstr>Visuelle Exploration</vt:lpstr>
      <vt:lpstr>Datenbereinigung</vt:lpstr>
      <vt:lpstr>Kosten und Umsatz von Instafreight  in 2018 bis 2020 (in €) </vt:lpstr>
      <vt:lpstr>Visuelle Exploration</vt:lpstr>
      <vt:lpstr>Kennzahlen und Reporting Marge, Umsatz und Kosten in Deutschland</vt:lpstr>
      <vt:lpstr>Kennzahlen und Reporting: Deutschland </vt:lpstr>
      <vt:lpstr>Instafreight: Vorgegebene Prognose in Margin</vt:lpstr>
      <vt:lpstr>1. Zeitreihenanalyse:</vt:lpstr>
      <vt:lpstr>2. Zeitreihenanalyse:</vt:lpstr>
      <vt:lpstr>1. Dashboard</vt:lpstr>
      <vt:lpstr>2. Dashboard</vt:lpstr>
      <vt:lpstr>Erkenntnisse und Vorschläge</vt:lpstr>
      <vt:lpstr>Danke für Eure Aufmerksamkeit</vt:lpstr>
      <vt:lpstr>Back Up</vt:lpstr>
      <vt:lpstr>Concept Model</vt:lpstr>
      <vt:lpstr>Case Studies Approach </vt:lpstr>
      <vt:lpstr>Results - Reasons for Companies to Invest into OSS Projects</vt:lpstr>
      <vt:lpstr>What are the challenges for companies to invest into OSS projects?</vt:lpstr>
      <vt:lpstr>SUMMARY</vt:lpstr>
      <vt:lpstr>Source</vt:lpstr>
      <vt:lpstr>Backup</vt:lpstr>
      <vt:lpstr>Backup - Overview of Literature Review</vt:lpstr>
      <vt:lpstr>Backup - Literature Review Results 1</vt:lpstr>
      <vt:lpstr>RESULTS FROM CASE STUDIES: PYTORCH &amp; REACT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Anh-Thu Tran</cp:lastModifiedBy>
  <cp:revision>74</cp:revision>
  <dcterms:modified xsi:type="dcterms:W3CDTF">2021-02-15T11:57:03Z</dcterms:modified>
</cp:coreProperties>
</file>